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Playfair Display"/>
      <p:regular r:id="rId27"/>
      <p:bold r:id="rId28"/>
      <p:italic r:id="rId29"/>
      <p:boldItalic r:id="rId30"/>
    </p:embeddedFont>
    <p:embeddedFont>
      <p:font typeface="Lat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PlayfairDisplay-bold.fntdata"/><Relationship Id="rId27" Type="http://schemas.openxmlformats.org/officeDocument/2006/relationships/font" Target="fonts/PlayfairDisplay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layfairDisplay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regular.fntdata"/><Relationship Id="rId30" Type="http://schemas.openxmlformats.org/officeDocument/2006/relationships/font" Target="fonts/PlayfairDisplay-boldItalic.fntdata"/><Relationship Id="rId11" Type="http://schemas.openxmlformats.org/officeDocument/2006/relationships/slide" Target="slides/slide6.xml"/><Relationship Id="rId33" Type="http://schemas.openxmlformats.org/officeDocument/2006/relationships/font" Target="fonts/Lato-italic.fntdata"/><Relationship Id="rId10" Type="http://schemas.openxmlformats.org/officeDocument/2006/relationships/slide" Target="slides/slide5.xml"/><Relationship Id="rId32" Type="http://schemas.openxmlformats.org/officeDocument/2006/relationships/font" Target="fonts/La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Lato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f1e3354ca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f1e3354ca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f1ee5043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f1ee5043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f1e3354ca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f1e3354ca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f1ee5043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f1ee5043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f1ee5043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f1ee5043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f1ee5043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f1ee5043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f1ee50437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f1ee50437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f1ee5043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f1ee5043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f1e3354ca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f1e3354ca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7f1ee50437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7f1ee50437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f1e3354c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f1e3354c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f1ee5043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f1ee5043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f1e3354ca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f1e3354ca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f1e3354ca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f1e3354c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7f1e3354c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7f1e3354c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f1e3354ca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f1e3354ca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f1e3354ca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f1e3354ca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f1e3354ca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f1e3354ca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7f1ee5043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7f1ee5043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f1ee50437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f1ee5043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3053400" y="1334125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Права школьникам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2839350" y="2469175"/>
            <a:ext cx="3379500" cy="147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Работу выполнили: Хорошева Влада, Половникова Марина, Королев Максим, Столярова Виктория, Чубенко Ирина</a:t>
            </a:r>
            <a:endParaRPr sz="1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60184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675" y="205175"/>
            <a:ext cx="8252650" cy="473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025" y="146825"/>
            <a:ext cx="7357949" cy="4849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Проблема: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8383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/>
              <a:t>	</a:t>
            </a:r>
            <a:r>
              <a:rPr lang="ru" sz="3000"/>
              <a:t>Дети 21 века, как и многие другие взрослые, </a:t>
            </a:r>
            <a:r>
              <a:rPr lang="ru" sz="3000"/>
              <a:t>не знакомы</a:t>
            </a:r>
            <a:r>
              <a:rPr lang="ru" sz="3000"/>
              <a:t> со своими правами.</a:t>
            </a:r>
            <a:endParaRPr sz="3000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3000"/>
              <a:t>        Из чего следует, что они не умеет их защищать и часто подвергаются ущемлению своих возможностей.</a:t>
            </a:r>
            <a:endParaRPr sz="3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70" y="99050"/>
            <a:ext cx="7719254" cy="494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Итоги:</a:t>
            </a:r>
            <a:endParaRPr/>
          </a:p>
        </p:txBody>
      </p:sp>
      <p:sp>
        <p:nvSpPr>
          <p:cNvPr id="172" name="Google Shape;172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ru" sz="3000"/>
              <a:t>Ученики нашей школы познакомились с правами в интересной игровой форме;</a:t>
            </a:r>
            <a:endParaRPr sz="3000"/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ru" sz="3000"/>
              <a:t>Они поняли значимость и силу прав, которые принадлежат им;</a:t>
            </a:r>
            <a:endParaRPr sz="3000"/>
          </a:p>
          <a:p>
            <a:pPr indent="-419100" lvl="0" marL="457200" rtl="0" algn="ctr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ru" sz="3000"/>
              <a:t>А также окунулись в ситуации, в которых им пришлось защищать свои права, и отлично с этим справились. 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иаграмма ответов в Формах. Вопрос: Укажите ваш социальный статус . Количество ответов: 101&amp;nbsp;ответ." id="71" name="Google Shape;71;p15"/>
          <p:cNvPicPr preferRelativeResize="0"/>
          <p:nvPr/>
        </p:nvPicPr>
        <p:blipFill rotWithShape="1">
          <a:blip r:embed="rId3">
            <a:alphaModFix/>
          </a:blip>
          <a:srcRect b="7139" l="0" r="12411" t="4615"/>
          <a:stretch/>
        </p:blipFill>
        <p:spPr>
          <a:xfrm>
            <a:off x="3795500" y="0"/>
            <a:ext cx="5203850" cy="341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Диаграмма ответов в Формах. Вопрос: Укажите ваш возраст. Количество ответов: 101&amp;nbsp;ответ." id="72" name="Google Shape;72;p15"/>
          <p:cNvPicPr preferRelativeResize="0"/>
          <p:nvPr/>
        </p:nvPicPr>
        <p:blipFill rotWithShape="1">
          <a:blip r:embed="rId4">
            <a:alphaModFix/>
          </a:blip>
          <a:srcRect b="8170" l="2691" r="26846" t="7851"/>
          <a:stretch/>
        </p:blipFill>
        <p:spPr>
          <a:xfrm>
            <a:off x="183950" y="1648475"/>
            <a:ext cx="4216675" cy="31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Статистика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Статистика</a:t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40000" y="1378875"/>
            <a:ext cx="20514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 </a:t>
            </a:r>
            <a:endParaRPr/>
          </a:p>
        </p:txBody>
      </p:sp>
      <p:pic>
        <p:nvPicPr>
          <p:cNvPr descr="Диаграмма ответов в Формах. Вопрос: Читали ли вы Конституцию Российской Федерации?. Количество ответов: 101&amp;nbsp;ответ." id="80" name="Google Shape;80;p16"/>
          <p:cNvPicPr preferRelativeResize="0"/>
          <p:nvPr/>
        </p:nvPicPr>
        <p:blipFill rotWithShape="1">
          <a:blip r:embed="rId3">
            <a:alphaModFix/>
          </a:blip>
          <a:srcRect b="0" l="1757" r="38661" t="0"/>
          <a:stretch/>
        </p:blipFill>
        <p:spPr>
          <a:xfrm>
            <a:off x="478950" y="1180775"/>
            <a:ext cx="4268050" cy="3014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Диаграмма ответов в Формах. Вопрос: Знакомы ли вы с декларацией о правах ребенка? . Количество ответов: 101&amp;nbsp;ответ." id="81" name="Google Shape;81;p16"/>
          <p:cNvPicPr preferRelativeResize="0"/>
          <p:nvPr/>
        </p:nvPicPr>
        <p:blipFill rotWithShape="1">
          <a:blip r:embed="rId4">
            <a:alphaModFix/>
          </a:blip>
          <a:srcRect b="0" l="2047" r="44645" t="0"/>
          <a:stretch/>
        </p:blipFill>
        <p:spPr>
          <a:xfrm>
            <a:off x="4747000" y="1159925"/>
            <a:ext cx="4070626" cy="30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Статистика</a:t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2787525" y="1641400"/>
            <a:ext cx="3006900" cy="17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  </a:t>
            </a:r>
            <a:endParaRPr/>
          </a:p>
        </p:txBody>
      </p:sp>
      <p:pic>
        <p:nvPicPr>
          <p:cNvPr descr="Диаграмма ответов в Формах. Вопрос: Приходилось ли вам защищать свои права? . Количество ответов: 101&amp;nbsp;ответ." id="88" name="Google Shape;88;p17"/>
          <p:cNvPicPr preferRelativeResize="0"/>
          <p:nvPr/>
        </p:nvPicPr>
        <p:blipFill rotWithShape="1">
          <a:blip r:embed="rId3">
            <a:alphaModFix/>
          </a:blip>
          <a:srcRect b="0" l="2048" r="50524" t="0"/>
          <a:stretch/>
        </p:blipFill>
        <p:spPr>
          <a:xfrm>
            <a:off x="4740225" y="1349700"/>
            <a:ext cx="3851525" cy="3219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Диаграмма ответов в Формах. Вопрос: Знакомы ли вы с конвенцией о защите прав человека?. Количество ответов: 101&amp;nbsp;ответ." id="89" name="Google Shape;89;p17"/>
          <p:cNvPicPr preferRelativeResize="0"/>
          <p:nvPr/>
        </p:nvPicPr>
        <p:blipFill rotWithShape="1">
          <a:blip r:embed="rId4">
            <a:alphaModFix/>
          </a:blip>
          <a:srcRect b="4816" l="1896" r="37116" t="0"/>
          <a:stretch/>
        </p:blipFill>
        <p:spPr>
          <a:xfrm>
            <a:off x="169398" y="1349700"/>
            <a:ext cx="4691102" cy="32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Статистика</a:t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799875" y="1514050"/>
            <a:ext cx="1513500" cy="11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 </a:t>
            </a:r>
            <a:endParaRPr/>
          </a:p>
        </p:txBody>
      </p:sp>
      <p:pic>
        <p:nvPicPr>
          <p:cNvPr descr="Диаграмма ответов в Формах. Вопрос: Какие из прав человека являются наиболее значимыми для вас?. Количество ответов: 101&amp;nbsp;ответ."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550" y="971725"/>
            <a:ext cx="6638400" cy="390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713" y="189400"/>
            <a:ext cx="8470576" cy="476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25" y="102563"/>
            <a:ext cx="8779352" cy="493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126" y="149688"/>
            <a:ext cx="8611752" cy="484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